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11" r:id="rId5"/>
    <p:sldId id="418" r:id="rId6"/>
    <p:sldId id="412" r:id="rId7"/>
    <p:sldId id="419" r:id="rId8"/>
    <p:sldId id="415" r:id="rId9"/>
    <p:sldId id="416" r:id="rId10"/>
    <p:sldId id="417" r:id="rId11"/>
  </p:sldIdLst>
  <p:sldSz cx="9144000" cy="6858000" type="screen4x3"/>
  <p:notesSz cx="9929813" cy="67992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1pPr>
    <a:lvl2pPr marL="457151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2pPr>
    <a:lvl3pPr marL="914302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3pPr>
    <a:lvl4pPr marL="1371453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4pPr>
    <a:lvl5pPr marL="1828604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5pPr>
    <a:lvl6pPr marL="2285755" algn="l" defTabSz="914302" rtl="0" eaLnBrk="1" latinLnBrk="0" hangingPunct="1"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6pPr>
    <a:lvl7pPr marL="2742906" algn="l" defTabSz="914302" rtl="0" eaLnBrk="1" latinLnBrk="0" hangingPunct="1"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7pPr>
    <a:lvl8pPr marL="3200057" algn="l" defTabSz="914302" rtl="0" eaLnBrk="1" latinLnBrk="0" hangingPunct="1"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8pPr>
    <a:lvl9pPr marL="3657208" algn="l" defTabSz="914302" rtl="0" eaLnBrk="1" latinLnBrk="0" hangingPunct="1">
      <a:defRPr sz="2400" kern="1200">
        <a:solidFill>
          <a:schemeClr val="tx1"/>
        </a:solidFill>
        <a:latin typeface="Helvetica" pitchFamily="34" charset="0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CC"/>
    <a:srgbClr val="C9E7FF"/>
    <a:srgbClr val="CCFFFF"/>
    <a:srgbClr val="FF6600"/>
    <a:srgbClr val="B7DEE8"/>
    <a:srgbClr val="0000CC"/>
    <a:srgbClr val="00CC00"/>
    <a:srgbClr val="3399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7731" autoAdjust="0"/>
  </p:normalViewPr>
  <p:slideViewPr>
    <p:cSldViewPr>
      <p:cViewPr varScale="1">
        <p:scale>
          <a:sx n="124" d="100"/>
          <a:sy n="124" d="100"/>
        </p:scale>
        <p:origin x="17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451" cy="34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t" anchorCtr="0" compatLnSpc="1">
            <a:prstTxWarp prst="textNoShape">
              <a:avLst/>
            </a:prstTxWarp>
          </a:bodyPr>
          <a:lstStyle>
            <a:lvl1pPr algn="l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363" y="0"/>
            <a:ext cx="4302451" cy="34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t" anchorCtr="0" compatLnSpc="1">
            <a:prstTxWarp prst="textNoShape">
              <a:avLst/>
            </a:prstTxWarp>
          </a:bodyPr>
          <a:lstStyle>
            <a:lvl1pPr algn="r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9081"/>
            <a:ext cx="4302451" cy="3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b" anchorCtr="0" compatLnSpc="1">
            <a:prstTxWarp prst="textNoShape">
              <a:avLst/>
            </a:prstTxWarp>
          </a:bodyPr>
          <a:lstStyle>
            <a:lvl1pPr algn="l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363" y="6459081"/>
            <a:ext cx="4302451" cy="3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b" anchorCtr="0" compatLnSpc="1">
            <a:prstTxWarp prst="textNoShape">
              <a:avLst/>
            </a:prstTxWarp>
          </a:bodyPr>
          <a:lstStyle>
            <a:lvl1pPr algn="r" defTabSz="964516">
              <a:defRPr sz="1200">
                <a:ea typeface="+mn-ea"/>
              </a:defRPr>
            </a:lvl1pPr>
          </a:lstStyle>
          <a:p>
            <a:pPr>
              <a:defRPr/>
            </a:pPr>
            <a:fld id="{626F789D-9BA9-4013-A0CE-A96AEAE03548}" type="slidenum">
              <a:rPr lang="ja-JP" altLang="en-US"/>
              <a:pPr>
                <a:defRPr/>
              </a:pPr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779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451" cy="34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t" anchorCtr="0" compatLnSpc="1">
            <a:prstTxWarp prst="textNoShape">
              <a:avLst/>
            </a:prstTxWarp>
          </a:bodyPr>
          <a:lstStyle>
            <a:lvl1pPr algn="l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363" y="0"/>
            <a:ext cx="4302451" cy="34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t" anchorCtr="0" compatLnSpc="1">
            <a:prstTxWarp prst="textNoShape">
              <a:avLst/>
            </a:prstTxWarp>
          </a:bodyPr>
          <a:lstStyle>
            <a:lvl1pPr algn="r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20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52629" y="3230089"/>
            <a:ext cx="6624557" cy="305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9081"/>
            <a:ext cx="4302451" cy="3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b" anchorCtr="0" compatLnSpc="1">
            <a:prstTxWarp prst="textNoShape">
              <a:avLst/>
            </a:prstTxWarp>
          </a:bodyPr>
          <a:lstStyle>
            <a:lvl1pPr algn="l" defTabSz="964516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363" y="6459081"/>
            <a:ext cx="4302451" cy="3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0" tIns="48246" rIns="96490" bIns="48246" numCol="1" anchor="b" anchorCtr="0" compatLnSpc="1">
            <a:prstTxWarp prst="textNoShape">
              <a:avLst/>
            </a:prstTxWarp>
          </a:bodyPr>
          <a:lstStyle>
            <a:lvl1pPr algn="r" defTabSz="964516">
              <a:defRPr sz="1200">
                <a:ea typeface="+mn-ea"/>
              </a:defRPr>
            </a:lvl1pPr>
          </a:lstStyle>
          <a:p>
            <a:pPr>
              <a:defRPr/>
            </a:pPr>
            <a:fld id="{46455361-136B-46AF-A510-1C447BCA10DB}" type="slidenum">
              <a:rPr lang="ja-JP" altLang="en-US"/>
              <a:pPr>
                <a:defRPr/>
              </a:pPr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43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15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30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4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60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5755" algn="l" defTabSz="91430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3506" eaLnBrk="0" hangingPunct="0"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11744" indent="-196825" defTabSz="953506" eaLnBrk="0" hangingPunct="0"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787298" indent="-157460" defTabSz="953506" eaLnBrk="0" hangingPunct="0"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102218" indent="-157460" defTabSz="953506" eaLnBrk="0" hangingPunct="0"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417137" indent="-157460" defTabSz="953506" eaLnBrk="0" hangingPunct="0"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732056" indent="-157460" defTabSz="953506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046976" indent="-157460" defTabSz="953506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361895" indent="-157460" defTabSz="953506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676815" indent="-157460" defTabSz="953506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58B2B0C-B395-4821-9D44-2F67F1C98715}" type="slidenum">
              <a:rPr kumimoji="0" lang="ja-JP" altLang="en-US" sz="1200">
                <a:latin typeface="Helvetica" pitchFamily="34" charset="0"/>
              </a:rPr>
              <a:pPr/>
              <a:t>1</a:t>
            </a:fld>
            <a:endParaRPr kumimoji="0" lang="en-US" altLang="ja-JP" sz="1200">
              <a:latin typeface="Helvetica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2013" cy="255111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 userDrawn="1"/>
        </p:nvGrpSpPr>
        <p:grpSpPr bwMode="auto">
          <a:xfrm>
            <a:off x="1763713" y="609603"/>
            <a:ext cx="6877050" cy="42863"/>
            <a:chOff x="384" y="520"/>
            <a:chExt cx="4688" cy="24"/>
          </a:xfrm>
        </p:grpSpPr>
        <p:sp>
          <p:nvSpPr>
            <p:cNvPr id="3" name="Line 55"/>
            <p:cNvSpPr>
              <a:spLocks noChangeShapeType="1"/>
            </p:cNvSpPr>
            <p:nvPr userDrawn="1"/>
          </p:nvSpPr>
          <p:spPr bwMode="auto">
            <a:xfrm>
              <a:off x="384" y="520"/>
              <a:ext cx="46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4" name="Line 56"/>
            <p:cNvSpPr>
              <a:spLocks noChangeShapeType="1"/>
            </p:cNvSpPr>
            <p:nvPr userDrawn="1"/>
          </p:nvSpPr>
          <p:spPr bwMode="auto">
            <a:xfrm>
              <a:off x="384" y="544"/>
              <a:ext cx="4688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  <a:ea typeface="HGP創英角ｺﾞｼｯｸUB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163638" y="6459538"/>
            <a:ext cx="50847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4318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8636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2954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1728788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1859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6431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1003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5575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Copyright © 2018 Toshiba Carrier</a:t>
            </a:r>
            <a:r>
              <a:rPr lang="ja-JP" altLang="en-US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Thailand </a:t>
            </a: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Co., Ltd.</a:t>
            </a:r>
            <a:r>
              <a:rPr lang="en-US" altLang="ja-JP" sz="1100" baseline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All rights reserved</a:t>
            </a:r>
            <a:r>
              <a:rPr lang="en-US" altLang="ja-JP" sz="1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pic>
        <p:nvPicPr>
          <p:cNvPr id="7" name="Picture 28" descr="carrier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077" y="358778"/>
            <a:ext cx="13303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9"/>
          <p:cNvSpPr>
            <a:spLocks noChangeShapeType="1"/>
          </p:cNvSpPr>
          <p:nvPr userDrawn="1"/>
        </p:nvSpPr>
        <p:spPr bwMode="auto">
          <a:xfrm>
            <a:off x="0" y="6464300"/>
            <a:ext cx="9144000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0" tIns="46795" rIns="89990" bIns="46795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2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altLang="ja-JP" dirty="0"/>
              <a:t>1st level</a:t>
            </a:r>
            <a:endParaRPr lang="ja-JP" altLang="en-US" dirty="0"/>
          </a:p>
          <a:p>
            <a:pPr lvl="1"/>
            <a:r>
              <a:rPr lang="en-US" altLang="ja-JP" dirty="0"/>
              <a:t>2nd level</a:t>
            </a:r>
            <a:endParaRPr lang="ja-JP" altLang="en-US" dirty="0"/>
          </a:p>
          <a:p>
            <a:pPr lvl="2"/>
            <a:r>
              <a:rPr lang="en-US" altLang="ja-JP" dirty="0"/>
              <a:t>3rd level</a:t>
            </a:r>
            <a:endParaRPr lang="ja-JP" altLang="en-US" dirty="0"/>
          </a:p>
          <a:p>
            <a:pPr lvl="3"/>
            <a:r>
              <a:rPr lang="en-US" altLang="ja-JP" dirty="0"/>
              <a:t>4th level</a:t>
            </a:r>
            <a:endParaRPr lang="ja-JP" altLang="en-US" dirty="0"/>
          </a:p>
          <a:p>
            <a:pPr lvl="4"/>
            <a:r>
              <a:rPr lang="en-US" altLang="ja-JP" dirty="0"/>
              <a:t>5th level</a:t>
            </a:r>
            <a:endParaRPr lang="ja-JP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4056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063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0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ja-JP" dirty="0"/>
              <a:t>Master Text</a:t>
            </a:r>
            <a:endParaRPr lang="ja-JP" altLang="en-US" dirty="0"/>
          </a:p>
          <a:p>
            <a:pPr lvl="1"/>
            <a:r>
              <a:rPr lang="en-US" altLang="ja-JP" dirty="0"/>
              <a:t>2nd level</a:t>
            </a:r>
            <a:endParaRPr lang="ja-JP" altLang="en-US" dirty="0"/>
          </a:p>
          <a:p>
            <a:pPr lvl="2"/>
            <a:r>
              <a:rPr lang="en-US" altLang="ja-JP" dirty="0"/>
              <a:t>3rd level</a:t>
            </a:r>
            <a:endParaRPr lang="ja-JP" altLang="en-US" dirty="0"/>
          </a:p>
          <a:p>
            <a:pPr lvl="3"/>
            <a:r>
              <a:rPr lang="en-US" altLang="ja-JP" dirty="0"/>
              <a:t>4th level</a:t>
            </a:r>
            <a:endParaRPr lang="ja-JP" altLang="en-US" dirty="0"/>
          </a:p>
          <a:p>
            <a:pPr lvl="4"/>
            <a:r>
              <a:rPr lang="en-US" altLang="ja-JP" dirty="0"/>
              <a:t>5th level</a:t>
            </a:r>
            <a:endParaRPr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4056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439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17799" y="6448425"/>
            <a:ext cx="37131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kumimoji="0" lang="en-US" altLang="ja-JP" sz="1100" dirty="0">
                <a:latin typeface="Segoe UI" pitchFamily="34" charset="0"/>
                <a:ea typeface="Segoe UI" pitchFamily="34" charset="0"/>
                <a:cs typeface="Segoe UI" pitchFamily="34" charset="0"/>
              </a:rPr>
              <a:t>© 2016 Toshiba Corporation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7" y="103191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20740" y="2083702"/>
            <a:ext cx="7502525" cy="1331913"/>
          </a:xfrm>
          <a:prstGeom prst="rect">
            <a:avLst/>
          </a:prstGeom>
        </p:spPr>
        <p:txBody>
          <a:bodyPr lIns="91430" tIns="45715" rIns="91430" bIns="45715" anchor="ctr"/>
          <a:lstStyle>
            <a:lvl1pPr>
              <a:defRPr sz="38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en-US" altLang="ja-JP" dirty="0"/>
              <a:t>Title</a:t>
            </a:r>
            <a:endParaRPr lang="ja-JP" altLang="en-US" dirty="0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20740" y="3704092"/>
            <a:ext cx="7502525" cy="14478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en-US" altLang="ja-JP" dirty="0"/>
              <a:t>Sub-title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691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381002" y="836613"/>
            <a:ext cx="8367713" cy="5472112"/>
          </a:xfrm>
        </p:spPr>
        <p:txBody>
          <a:bodyPr/>
          <a:lstStyle/>
          <a:p>
            <a:pPr lvl="0"/>
            <a:r>
              <a:rPr lang="en-US" altLang="ja-JP" dirty="0"/>
              <a:t>1st level</a:t>
            </a:r>
            <a:endParaRPr lang="ja-JP" altLang="en-US" dirty="0"/>
          </a:p>
          <a:p>
            <a:pPr lvl="1"/>
            <a:r>
              <a:rPr lang="en-US" altLang="ja-JP" dirty="0"/>
              <a:t>2nd level</a:t>
            </a:r>
            <a:endParaRPr lang="ja-JP" altLang="en-US" dirty="0"/>
          </a:p>
          <a:p>
            <a:pPr lvl="2"/>
            <a:r>
              <a:rPr lang="en-US" altLang="ja-JP" dirty="0"/>
              <a:t>3rd level</a:t>
            </a:r>
            <a:endParaRPr lang="ja-JP" altLang="en-US" dirty="0"/>
          </a:p>
          <a:p>
            <a:pPr lvl="3"/>
            <a:r>
              <a:rPr lang="en-US" altLang="ja-JP" dirty="0"/>
              <a:t>4th level</a:t>
            </a:r>
            <a:endParaRPr lang="ja-JP" altLang="en-US" dirty="0"/>
          </a:p>
          <a:p>
            <a:pPr lvl="4"/>
            <a:r>
              <a:rPr lang="en-US" altLang="ja-JP" dirty="0"/>
              <a:t>5th level</a:t>
            </a:r>
            <a:endParaRPr lang="ja-JP" altLang="en-US" dirty="0"/>
          </a:p>
          <a:p>
            <a:pPr lvl="4"/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r>
              <a:rPr lang="en-US" altLang="ja-JP" dirty="0"/>
              <a:t>Title</a:t>
            </a:r>
            <a:endParaRPr lang="ja-JP" alt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287728" y="6469896"/>
            <a:ext cx="1280160" cy="301752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89990" tIns="46795" rIns="89990" bIns="467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866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5"/>
          <p:cNvGrpSpPr>
            <a:grpSpLocks/>
          </p:cNvGrpSpPr>
          <p:nvPr userDrawn="1"/>
        </p:nvGrpSpPr>
        <p:grpSpPr bwMode="auto">
          <a:xfrm>
            <a:off x="468313" y="609603"/>
            <a:ext cx="8170862" cy="42863"/>
            <a:chOff x="384" y="520"/>
            <a:chExt cx="4688" cy="24"/>
          </a:xfrm>
        </p:grpSpPr>
        <p:sp>
          <p:nvSpPr>
            <p:cNvPr id="1033" name="Line 55"/>
            <p:cNvSpPr>
              <a:spLocks noChangeShapeType="1"/>
            </p:cNvSpPr>
            <p:nvPr userDrawn="1"/>
          </p:nvSpPr>
          <p:spPr bwMode="auto">
            <a:xfrm>
              <a:off x="384" y="520"/>
              <a:ext cx="46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034" name="Line 56"/>
            <p:cNvSpPr>
              <a:spLocks noChangeShapeType="1"/>
            </p:cNvSpPr>
            <p:nvPr userDrawn="1"/>
          </p:nvSpPr>
          <p:spPr bwMode="auto">
            <a:xfrm>
              <a:off x="384" y="544"/>
              <a:ext cx="4688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7" y="915988"/>
            <a:ext cx="8113713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1st level</a:t>
            </a:r>
            <a:endParaRPr lang="ja-JP" altLang="en-US" dirty="0"/>
          </a:p>
          <a:p>
            <a:pPr lvl="1"/>
            <a:r>
              <a:rPr lang="en-US" altLang="ja-JP" dirty="0"/>
              <a:t>2nd level</a:t>
            </a:r>
            <a:endParaRPr lang="ja-JP" altLang="en-US" dirty="0"/>
          </a:p>
          <a:p>
            <a:pPr lvl="2"/>
            <a:r>
              <a:rPr lang="en-US" altLang="ja-JP" dirty="0"/>
              <a:t>3rd level</a:t>
            </a:r>
            <a:endParaRPr lang="ja-JP" altLang="en-US" dirty="0"/>
          </a:p>
          <a:p>
            <a:pPr lvl="3"/>
            <a:r>
              <a:rPr lang="en-US" altLang="ja-JP" dirty="0"/>
              <a:t>4th level</a:t>
            </a:r>
            <a:endParaRPr lang="ja-JP" altLang="en-US" dirty="0"/>
          </a:p>
          <a:p>
            <a:pPr lvl="4"/>
            <a:r>
              <a:rPr lang="en-US" altLang="ja-JP" dirty="0"/>
              <a:t>5th level</a:t>
            </a:r>
            <a:endParaRPr lang="ja-JP" altLang="en-US" dirty="0"/>
          </a:p>
        </p:txBody>
      </p:sp>
      <p:pic>
        <p:nvPicPr>
          <p:cNvPr id="1028" name="Picture 57" descr="carrier_logo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0" y="6499228"/>
            <a:ext cx="7254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8153402" y="6537328"/>
            <a:ext cx="404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370013" algn="l"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r">
              <a:defRPr/>
            </a:pPr>
            <a:fld id="{2B67FB75-CC27-473A-AFE6-7D6096ABFBB4}" type="slidenum">
              <a:rPr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r">
                <a:defRPr/>
              </a:pPr>
              <a:t>‹Nr.›</a:t>
            </a:fld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0" name="Line 64"/>
          <p:cNvSpPr>
            <a:spLocks noChangeShapeType="1"/>
          </p:cNvSpPr>
          <p:nvPr userDrawn="1"/>
        </p:nvSpPr>
        <p:spPr bwMode="auto">
          <a:xfrm>
            <a:off x="0" y="6464300"/>
            <a:ext cx="9144000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0" tIns="46795" rIns="89990" bIns="46795" anchor="ctr"/>
          <a:lstStyle/>
          <a:p>
            <a:endParaRPr lang="ja-JP" altLang="en-US"/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1163638" y="6459538"/>
            <a:ext cx="50847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4318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8636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295400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1728788" algn="l" defTabSz="863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1859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6431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1003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557588" defTabSz="863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Copyright © 2018 Toshiba Carrier</a:t>
            </a:r>
            <a:r>
              <a:rPr lang="ja-JP" altLang="en-US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Thailand </a:t>
            </a: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Co., Ltd.</a:t>
            </a:r>
            <a:r>
              <a:rPr lang="en-US" altLang="ja-JP" sz="1100" baseline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All rights reserved</a:t>
            </a:r>
            <a:r>
              <a:rPr lang="en-US" altLang="ja-JP" sz="1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8" r:id="rId3"/>
    <p:sldLayoutId id="2147483677" r:id="rId4"/>
    <p:sldLayoutId id="2147483679" r:id="rId5"/>
    <p:sldLayoutId id="2147483681" r:id="rId6"/>
  </p:sldLayoutIdLst>
  <p:hf sldNum="0" hdr="0" dt="0"/>
  <p:txStyles>
    <p:titleStyle>
      <a:lvl1pPr algn="l" defTabSz="863507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863507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l" defTabSz="863507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l" defTabSz="863507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l" defTabSz="863507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151" algn="l" defTabSz="863507" rtl="0" fontAlgn="base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02" algn="l" defTabSz="863507" rtl="0" fontAlgn="base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453" algn="l" defTabSz="863507" rtl="0" fontAlgn="base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604" algn="l" defTabSz="863507" rtl="0" fontAlgn="base">
        <a:lnSpc>
          <a:spcPts val="24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71434" indent="-271434" algn="l" defTabSz="863507" rtl="0" eaLnBrk="0" fontAlgn="base" hangingPunct="0">
        <a:lnSpc>
          <a:spcPts val="2000"/>
        </a:lnSpc>
        <a:spcBef>
          <a:spcPts val="750"/>
        </a:spcBef>
        <a:spcAft>
          <a:spcPts val="200"/>
        </a:spcAft>
        <a:buChar char="•"/>
        <a:defRPr sz="2000">
          <a:solidFill>
            <a:schemeClr val="tx1"/>
          </a:solidFill>
          <a:latin typeface="Arial" pitchFamily="34" charset="0"/>
          <a:ea typeface="Meiryo UI" panose="020B0604030504040204" pitchFamily="50" charset="-128"/>
          <a:cs typeface="Arial" pitchFamily="34" charset="0"/>
        </a:defRPr>
      </a:lvl1pPr>
      <a:lvl2pPr marL="541280" indent="-268259" algn="l" defTabSz="863507" rtl="0" eaLnBrk="0" fontAlgn="base" hangingPunct="0">
        <a:lnSpc>
          <a:spcPts val="2000"/>
        </a:lnSpc>
        <a:spcBef>
          <a:spcPts val="375"/>
        </a:spcBef>
        <a:spcAft>
          <a:spcPts val="200"/>
        </a:spcAft>
        <a:buChar char="–"/>
        <a:defRPr sz="1600">
          <a:solidFill>
            <a:schemeClr val="tx1"/>
          </a:solidFill>
          <a:latin typeface="Arial" pitchFamily="34" charset="0"/>
          <a:ea typeface="Meiryo UI" panose="020B0604030504040204" pitchFamily="50" charset="-128"/>
          <a:cs typeface="Arial" pitchFamily="34" charset="0"/>
        </a:defRPr>
      </a:lvl2pPr>
      <a:lvl3pPr marL="809538" indent="-266671" algn="l" defTabSz="863507" rtl="0" eaLnBrk="0" fontAlgn="base" hangingPunct="0">
        <a:lnSpc>
          <a:spcPts val="2000"/>
        </a:lnSpc>
        <a:spcBef>
          <a:spcPts val="375"/>
        </a:spcBef>
        <a:spcAft>
          <a:spcPts val="200"/>
        </a:spcAft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ea typeface="Meiryo UI" panose="020B0604030504040204" pitchFamily="50" charset="-128"/>
          <a:cs typeface="Arial" pitchFamily="34" charset="0"/>
        </a:defRPr>
      </a:lvl3pPr>
      <a:lvl4pPr marL="1076209" indent="-265085" algn="l" defTabSz="863507" rtl="0" eaLnBrk="0" fontAlgn="base" hangingPunct="0">
        <a:lnSpc>
          <a:spcPts val="2000"/>
        </a:lnSpc>
        <a:spcBef>
          <a:spcPts val="375"/>
        </a:spcBef>
        <a:spcAft>
          <a:spcPts val="200"/>
        </a:spcAft>
        <a:buChar char="–"/>
        <a:defRPr sz="1600">
          <a:solidFill>
            <a:schemeClr val="tx1"/>
          </a:solidFill>
          <a:latin typeface="Arial" pitchFamily="34" charset="0"/>
          <a:ea typeface="Meiryo UI" panose="020B0604030504040204" pitchFamily="50" charset="-128"/>
          <a:cs typeface="Arial" pitchFamily="34" charset="0"/>
        </a:defRPr>
      </a:lvl4pPr>
      <a:lvl5pPr marL="1347643" indent="-269846" algn="l" defTabSz="863507" rtl="0" eaLnBrk="0" fontAlgn="base" hangingPunct="0">
        <a:lnSpc>
          <a:spcPts val="2000"/>
        </a:lnSpc>
        <a:spcBef>
          <a:spcPts val="375"/>
        </a:spcBef>
        <a:spcAft>
          <a:spcPts val="200"/>
        </a:spcAft>
        <a:buChar char="•"/>
        <a:defRPr sz="1600">
          <a:solidFill>
            <a:schemeClr val="tx1"/>
          </a:solidFill>
          <a:latin typeface="Arial" pitchFamily="34" charset="0"/>
          <a:ea typeface="Meiryo UI" panose="020B0604030504040204" pitchFamily="50" charset="-128"/>
          <a:cs typeface="Arial" pitchFamily="34" charset="0"/>
        </a:defRPr>
      </a:lvl5pPr>
      <a:lvl6pPr marL="1804794" indent="-269846" algn="l" defTabSz="863507" rtl="0" fontAlgn="base">
        <a:lnSpc>
          <a:spcPts val="2000"/>
        </a:lnSpc>
        <a:spcBef>
          <a:spcPts val="375"/>
        </a:spcBef>
        <a:spcAft>
          <a:spcPts val="20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261946" indent="-269846" algn="l" defTabSz="863507" rtl="0" fontAlgn="base">
        <a:lnSpc>
          <a:spcPts val="2000"/>
        </a:lnSpc>
        <a:spcBef>
          <a:spcPts val="375"/>
        </a:spcBef>
        <a:spcAft>
          <a:spcPts val="20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719097" indent="-269846" algn="l" defTabSz="863507" rtl="0" fontAlgn="base">
        <a:lnSpc>
          <a:spcPts val="2000"/>
        </a:lnSpc>
        <a:spcBef>
          <a:spcPts val="375"/>
        </a:spcBef>
        <a:spcAft>
          <a:spcPts val="20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176248" indent="-269846" algn="l" defTabSz="863507" rtl="0" fontAlgn="base">
        <a:lnSpc>
          <a:spcPts val="2000"/>
        </a:lnSpc>
        <a:spcBef>
          <a:spcPts val="375"/>
        </a:spcBef>
        <a:spcAft>
          <a:spcPts val="20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5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6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7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8" algn="l" defTabSz="91430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7.emf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77"/>
          <a:stretch/>
        </p:blipFill>
        <p:spPr>
          <a:xfrm>
            <a:off x="-1" y="1274376"/>
            <a:ext cx="9144001" cy="5583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712" y="2490120"/>
            <a:ext cx="2052510" cy="2052510"/>
          </a:xfrm>
          <a:prstGeom prst="rect">
            <a:avLst/>
          </a:prstGeom>
        </p:spPr>
      </p:pic>
      <p:pic>
        <p:nvPicPr>
          <p:cNvPr id="10243" name="Picture 2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407"/>
          <a:stretch>
            <a:fillRect/>
          </a:stretch>
        </p:blipFill>
        <p:spPr bwMode="gray">
          <a:xfrm>
            <a:off x="-6350" y="1"/>
            <a:ext cx="9169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10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116"/>
          <a:stretch/>
        </p:blipFill>
        <p:spPr bwMode="gray">
          <a:xfrm>
            <a:off x="263527" y="103192"/>
            <a:ext cx="3313113" cy="6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1"/>
          <p:cNvSpPr txBox="1">
            <a:spLocks noChangeArrowheads="1"/>
          </p:cNvSpPr>
          <p:nvPr/>
        </p:nvSpPr>
        <p:spPr bwMode="auto">
          <a:xfrm>
            <a:off x="4634212" y="175877"/>
            <a:ext cx="4288536" cy="60015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+mn-cs"/>
              </a:defRPr>
            </a:lvl9pPr>
          </a:lstStyle>
          <a:p>
            <a:pPr algn="l"/>
            <a:r>
              <a:rPr lang="en-US" altLang="ja-JP" sz="1100" b="1" dirty="0">
                <a:solidFill>
                  <a:srgbClr val="FF0000"/>
                </a:solidFill>
                <a:latin typeface="+mj-ea"/>
                <a:ea typeface="+mj-ea"/>
                <a:cs typeface="Arial" pitchFamily="34" charset="0"/>
              </a:rPr>
              <a:t>This document is strictly confidential to its recipients </a:t>
            </a:r>
          </a:p>
          <a:p>
            <a:pPr algn="l"/>
            <a:r>
              <a:rPr lang="en-US" altLang="ja-JP" sz="1100" b="1" dirty="0">
                <a:solidFill>
                  <a:srgbClr val="FF0000"/>
                </a:solidFill>
                <a:latin typeface="+mj-ea"/>
                <a:ea typeface="+mj-ea"/>
                <a:cs typeface="Arial" pitchFamily="34" charset="0"/>
              </a:rPr>
              <a:t>in TCC and should not be copied, distributed or reproduced in whole or in part.</a:t>
            </a:r>
            <a:endParaRPr lang="ja-JP" altLang="en-US" sz="1100" b="1" dirty="0">
              <a:solidFill>
                <a:srgbClr val="FF0000"/>
              </a:solidFill>
              <a:latin typeface="+mj-ea"/>
              <a:ea typeface="+mj-ea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726255" y="3173875"/>
            <a:ext cx="4822048" cy="3351469"/>
            <a:chOff x="6914790" y="1081165"/>
            <a:chExt cx="3456748" cy="2302903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790" y="1081165"/>
              <a:ext cx="3456748" cy="2302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4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503974">
              <a:off x="9127083" y="1567780"/>
              <a:ext cx="289182" cy="289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16375"/>
            <a:ext cx="997107" cy="198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5395" y="3430415"/>
            <a:ext cx="999834" cy="79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58"/>
          <p:cNvSpPr/>
          <p:nvPr/>
        </p:nvSpPr>
        <p:spPr>
          <a:xfrm>
            <a:off x="3139570" y="4542630"/>
            <a:ext cx="3912918" cy="458902"/>
          </a:xfrm>
          <a:prstGeom prst="rect">
            <a:avLst/>
          </a:prstGeom>
          <a:noFill/>
        </p:spPr>
        <p:txBody>
          <a:bodyPr wrap="none" lIns="107989" tIns="35996" rIns="107989" bIns="35996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TOSHIBA Home AC Control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3586" y="5007953"/>
            <a:ext cx="20297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077" y="6359016"/>
            <a:ext cx="1233671" cy="332656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By TCTC</a:t>
            </a:r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277940" y="1245519"/>
            <a:ext cx="7502525" cy="133191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WIRELESS INTERFACE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372282" y="2420888"/>
            <a:ext cx="7502525" cy="69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863507" rtl="0" eaLnBrk="0" fontAlgn="base" hangingPunct="0">
              <a:lnSpc>
                <a:spcPts val="2000"/>
              </a:lnSpc>
              <a:spcBef>
                <a:spcPts val="750"/>
              </a:spcBef>
              <a:spcAft>
                <a:spcPct val="0"/>
              </a:spcAft>
              <a:buFontTx/>
              <a:buNone/>
              <a:defRPr sz="24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41280" indent="-268259" algn="l" defTabSz="863507" rtl="0" eaLnBrk="0" fontAlgn="base" hangingPunct="0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Meiryo UI" panose="020B0604030504040204" pitchFamily="50" charset="-128"/>
                <a:cs typeface="Arial" pitchFamily="34" charset="0"/>
              </a:defRPr>
            </a:lvl2pPr>
            <a:lvl3pPr marL="809538" indent="-266671" algn="l" defTabSz="863507" rtl="0" eaLnBrk="0" fontAlgn="base" hangingPunct="0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ea typeface="Meiryo UI" panose="020B0604030504040204" pitchFamily="50" charset="-128"/>
                <a:cs typeface="Arial" pitchFamily="34" charset="0"/>
              </a:defRPr>
            </a:lvl3pPr>
            <a:lvl4pPr marL="1076209" indent="-265085" algn="l" defTabSz="863507" rtl="0" eaLnBrk="0" fontAlgn="base" hangingPunct="0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Meiryo UI" panose="020B0604030504040204" pitchFamily="50" charset="-128"/>
                <a:cs typeface="Arial" pitchFamily="34" charset="0"/>
              </a:defRPr>
            </a:lvl4pPr>
            <a:lvl5pPr marL="1347643" indent="-269846" algn="l" defTabSz="863507" rtl="0" eaLnBrk="0" fontAlgn="base" hangingPunct="0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Meiryo UI" panose="020B0604030504040204" pitchFamily="50" charset="-128"/>
                <a:cs typeface="Arial" pitchFamily="34" charset="0"/>
              </a:defRPr>
            </a:lvl5pPr>
            <a:lvl6pPr marL="1804794" indent="-269846" algn="l" defTabSz="863507" rtl="0" fontAlgn="base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261946" indent="-269846" algn="l" defTabSz="863507" rtl="0" fontAlgn="base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719097" indent="-269846" algn="l" defTabSz="863507" rtl="0" fontAlgn="base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176248" indent="-269846" algn="l" defTabSz="863507" rtl="0" fontAlgn="base">
              <a:lnSpc>
                <a:spcPts val="2000"/>
              </a:lnSpc>
              <a:spcBef>
                <a:spcPts val="375"/>
              </a:spcBef>
              <a:spcAft>
                <a:spcPts val="20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3200" kern="0">
                <a:solidFill>
                  <a:srgbClr val="FF0000"/>
                </a:solidFill>
              </a:rPr>
              <a:t>HOW TO ADD AIR CONDITIONERS</a:t>
            </a:r>
            <a:endParaRPr lang="en-US" sz="3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/>
              <a:t>Wireless adapter connectivity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412776"/>
            <a:ext cx="7993138" cy="523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AC can be controlled by maximum </a:t>
            </a:r>
            <a:r>
              <a:rPr kumimoji="1"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889566"/>
            <a:ext cx="6372199" cy="523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user can control up to </a:t>
            </a:r>
            <a:r>
              <a:rPr kumimoji="1"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5684" y="1935986"/>
            <a:ext cx="6184562" cy="58476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kumimoji="1"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users can control all </a:t>
            </a:r>
            <a:r>
              <a:rPr kumimoji="1"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kumimoji="1"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ACs</a:t>
            </a:r>
            <a:endParaRPr kumimoji="1"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2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/>
              <a:t>How to add AC?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181746"/>
              </p:ext>
            </p:extLst>
          </p:nvPr>
        </p:nvGraphicFramePr>
        <p:xfrm>
          <a:off x="251521" y="1484784"/>
          <a:ext cx="8712965" cy="4320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2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en-US" sz="1400" dirty="0"/>
                        <a:t>Register </a:t>
                      </a:r>
                    </a:p>
                    <a:p>
                      <a:r>
                        <a:rPr lang="en-US" sz="1400" dirty="0"/>
                        <a:t>Email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Password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Wireless</a:t>
                      </a:r>
                      <a:r>
                        <a:rPr lang="en-US" sz="1400" baseline="0" dirty="0"/>
                        <a:t> adapter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Father@toshiba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Father1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No.1</a:t>
                      </a:r>
                      <a:r>
                        <a:rPr lang="en-US" sz="1400" baseline="0" dirty="0"/>
                        <a:t> - 10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 to add 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dirty="0" err="1"/>
                        <a:t>Father@toshiba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Mother1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No.1 - 10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 set</a:t>
                      </a:r>
                      <a:r>
                        <a:rPr lang="en-US" sz="1400" baseline="0" dirty="0"/>
                        <a:t> different user name and password,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No need to add AC,</a:t>
                      </a:r>
                      <a:r>
                        <a:rPr lang="en-US" sz="1400" baseline="0" dirty="0"/>
                        <a:t> Automatically pair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dirty="0" err="1"/>
                        <a:t>Father@toshiba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Peter1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No.1 - 10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Can set</a:t>
                      </a:r>
                      <a:r>
                        <a:rPr lang="en-US" sz="1400" baseline="0"/>
                        <a:t> different user name and password,</a:t>
                      </a:r>
                      <a:endParaRPr lang="en-US" sz="1400"/>
                    </a:p>
                    <a:p>
                      <a:r>
                        <a:rPr lang="en-US" sz="1400"/>
                        <a:t>No need to add AC,</a:t>
                      </a:r>
                      <a:r>
                        <a:rPr lang="en-US" sz="1400" baseline="0"/>
                        <a:t> Automatically pair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dirty="0" err="1"/>
                        <a:t>Father@toshiba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Sarah1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No.1 - 10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Can set</a:t>
                      </a:r>
                      <a:r>
                        <a:rPr lang="en-US" sz="1400" baseline="0"/>
                        <a:t> different user name and password,</a:t>
                      </a:r>
                      <a:endParaRPr lang="en-US" sz="1400"/>
                    </a:p>
                    <a:p>
                      <a:r>
                        <a:rPr lang="en-US" sz="1400"/>
                        <a:t>No need to add AC,</a:t>
                      </a:r>
                      <a:r>
                        <a:rPr lang="en-US" sz="1400" baseline="0"/>
                        <a:t> Automatically pair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US" sz="1400" dirty="0" err="1"/>
                        <a:t>Father@toshiba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Jean12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No.1 - 10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 set</a:t>
                      </a:r>
                      <a:r>
                        <a:rPr lang="en-US" sz="1400" baseline="0" dirty="0"/>
                        <a:t> different user name and password,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No need to add AC,</a:t>
                      </a:r>
                      <a:r>
                        <a:rPr lang="en-US" sz="1400" baseline="0" dirty="0"/>
                        <a:t> Automatically pair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432" y="648505"/>
            <a:ext cx="2905472" cy="914400"/>
          </a:xfrm>
          <a:prstGeom prst="rect">
            <a:avLst/>
          </a:prstGeom>
          <a:noFill/>
        </p:spPr>
        <p:txBody>
          <a:bodyPr wrap="none" lIns="108000" tIns="36000" rIns="108000" bIns="36000" rtlCol="0" anchor="ctr" anchorCtr="0">
            <a:noAutofit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user control  1 AC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1858" y="871100"/>
            <a:ext cx="4974598" cy="457200"/>
          </a:xfrm>
          <a:prstGeom prst="rect">
            <a:avLst/>
          </a:prstGeom>
          <a:solidFill>
            <a:srgbClr val="FFFF00"/>
          </a:solidFill>
        </p:spPr>
        <p:txBody>
          <a:bodyPr wrap="none" lIns="108000" tIns="36000" rIns="108000" bIns="36000" rtlCol="0" anchor="ctr" anchorCtr="0">
            <a:no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</a:rPr>
              <a:t>By Using the same register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90638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/>
              <a:t>Add AC 1</a:t>
            </a:r>
            <a:r>
              <a:rPr lang="en-US" b="1" kern="0" baseline="30000" dirty="0"/>
              <a:t>st</a:t>
            </a:r>
            <a:r>
              <a:rPr lang="en-US" b="1" kern="0" dirty="0"/>
              <a:t> time </a:t>
            </a:r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5906128" y="2627784"/>
            <a:ext cx="115212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AP mode</a:t>
            </a:r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7524328" y="2627918"/>
            <a:ext cx="847301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Add AC</a:t>
            </a:r>
          </a:p>
        </p:txBody>
      </p:sp>
      <p:cxnSp>
        <p:nvCxnSpPr>
          <p:cNvPr id="7" name="Straight Arrow Connector 6"/>
          <p:cNvCxnSpPr>
            <a:stCxn id="4" idx="3"/>
            <a:endCxn id="6" idx="1"/>
          </p:cNvCxnSpPr>
          <p:nvPr/>
        </p:nvCxnSpPr>
        <p:spPr bwMode="auto">
          <a:xfrm>
            <a:off x="7058256" y="2871800"/>
            <a:ext cx="466072" cy="134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5657835" y="3229930"/>
            <a:ext cx="1705465" cy="716027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If the wireless adapter is not in AP mode press “SETUP” button 1 time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178689" y="3945957"/>
            <a:ext cx="924807" cy="1893186"/>
            <a:chOff x="4211960" y="3115816"/>
            <a:chExt cx="924807" cy="1893186"/>
          </a:xfrm>
        </p:grpSpPr>
        <p:pic>
          <p:nvPicPr>
            <p:cNvPr id="28" name="Picture 2" descr="image0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158" y="3180202"/>
              <a:ext cx="863600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211960" y="3115816"/>
              <a:ext cx="924807" cy="457200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200" dirty="0"/>
                <a:t>AP mode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51520" y="648505"/>
            <a:ext cx="8640960" cy="764271"/>
          </a:xfrm>
          <a:prstGeom prst="rect">
            <a:avLst/>
          </a:prstGeom>
          <a:solidFill>
            <a:srgbClr val="FF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When first time adding AC please follow installation manual and make sure you wireless adapter is AP mode(Access point mode 2 LED will on)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887" y="2566973"/>
            <a:ext cx="609653" cy="6096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652120" y="5732650"/>
            <a:ext cx="2019872" cy="466078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</a:rPr>
              <a:t>AP mode 2 LED will 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1566761"/>
            <a:ext cx="5127585" cy="439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 bwMode="auto">
          <a:xfrm>
            <a:off x="2987824" y="3766225"/>
            <a:ext cx="1800200" cy="81490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1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>
                <a:solidFill>
                  <a:srgbClr val="FF0000"/>
                </a:solidFill>
              </a:rPr>
              <a:t>Re-add</a:t>
            </a:r>
            <a:r>
              <a:rPr lang="en-US" b="1" kern="0" dirty="0"/>
              <a:t> AC </a:t>
            </a:r>
            <a:r>
              <a:rPr lang="en-US" b="1" kern="0" dirty="0">
                <a:solidFill>
                  <a:srgbClr val="FF0000"/>
                </a:solidFill>
              </a:rPr>
              <a:t> : Problem case </a:t>
            </a:r>
            <a:endParaRPr lang="en-US" b="1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48505"/>
            <a:ext cx="8640960" cy="764271"/>
          </a:xfrm>
          <a:prstGeom prst="rect">
            <a:avLst/>
          </a:prstGeom>
          <a:solidFill>
            <a:srgbClr val="FF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Re-add AC when change Wi-Fi router or Change register email address or Change wireless adapter to use with another A/C </a:t>
            </a:r>
          </a:p>
        </p:txBody>
      </p:sp>
      <p:sp>
        <p:nvSpPr>
          <p:cNvPr id="2" name="Flowchart: Alternate Process 1"/>
          <p:cNvSpPr/>
          <p:nvPr/>
        </p:nvSpPr>
        <p:spPr bwMode="auto">
          <a:xfrm>
            <a:off x="379414" y="2228681"/>
            <a:ext cx="1656184" cy="504056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Delete AC from mobile app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2573388" y="2233714"/>
            <a:ext cx="397628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AP mode</a:t>
            </a:r>
          </a:p>
        </p:txBody>
      </p:sp>
      <p:cxnSp>
        <p:nvCxnSpPr>
          <p:cNvPr id="10" name="Straight Arrow Connector 9"/>
          <p:cNvCxnSpPr>
            <a:stCxn id="2" idx="3"/>
            <a:endCxn id="7" idx="1"/>
          </p:cNvCxnSpPr>
          <p:nvPr/>
        </p:nvCxnSpPr>
        <p:spPr bwMode="auto">
          <a:xfrm flipV="1">
            <a:off x="2035598" y="2477730"/>
            <a:ext cx="537790" cy="2979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Flowchart: Alternate Process 11"/>
          <p:cNvSpPr/>
          <p:nvPr/>
        </p:nvSpPr>
        <p:spPr bwMode="auto">
          <a:xfrm>
            <a:off x="6966276" y="2261978"/>
            <a:ext cx="115212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Add AC</a:t>
            </a:r>
          </a:p>
        </p:txBody>
      </p:sp>
      <p:cxnSp>
        <p:nvCxnSpPr>
          <p:cNvPr id="13" name="Straight Arrow Connector 12"/>
          <p:cNvCxnSpPr>
            <a:stCxn id="7" idx="3"/>
            <a:endCxn id="12" idx="1"/>
          </p:cNvCxnSpPr>
          <p:nvPr/>
        </p:nvCxnSpPr>
        <p:spPr bwMode="auto">
          <a:xfrm>
            <a:off x="6549676" y="2477730"/>
            <a:ext cx="416600" cy="28264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Multiply 16"/>
          <p:cNvSpPr/>
          <p:nvPr/>
        </p:nvSpPr>
        <p:spPr bwMode="auto">
          <a:xfrm>
            <a:off x="8097969" y="1996312"/>
            <a:ext cx="1008112" cy="968583"/>
          </a:xfrm>
          <a:prstGeom prst="mathMultiply">
            <a:avLst>
              <a:gd name="adj1" fmla="val 1654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52320" y="2964894"/>
            <a:ext cx="1724794" cy="1556802"/>
          </a:xfrm>
          <a:prstGeom prst="rect">
            <a:avLst/>
          </a:prstGeom>
          <a:solidFill>
            <a:srgbClr val="FF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600" dirty="0"/>
              <a:t>Failed due to server and adapter still keep sending old provisioning signal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9414" y="1360634"/>
            <a:ext cx="6496842" cy="764271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When user re-add AC(wireless adapter) after 1</a:t>
            </a:r>
            <a:r>
              <a:rPr lang="en-US" sz="2000" baseline="30000" dirty="0"/>
              <a:t>st</a:t>
            </a:r>
            <a:r>
              <a:rPr lang="en-US" sz="2000" dirty="0"/>
              <a:t> paring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00172" y="2996952"/>
            <a:ext cx="1795564" cy="2917465"/>
            <a:chOff x="899592" y="2766203"/>
            <a:chExt cx="1795564" cy="2917465"/>
          </a:xfrm>
        </p:grpSpPr>
        <p:pic>
          <p:nvPicPr>
            <p:cNvPr id="1028" name="Picture 4" descr="324311431145071378899179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766203"/>
              <a:ext cx="1640254" cy="291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2379" y="4365104"/>
              <a:ext cx="422777" cy="42277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330" y="5260891"/>
              <a:ext cx="422777" cy="422777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2361523" y="4576492"/>
              <a:ext cx="288032" cy="234282"/>
              <a:chOff x="5702356" y="3695461"/>
              <a:chExt cx="288032" cy="234282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1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575702" y="5444408"/>
              <a:ext cx="288032" cy="234282"/>
              <a:chOff x="5702356" y="3695461"/>
              <a:chExt cx="288032" cy="234282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2</a:t>
                </a:r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3033542" y="2745085"/>
            <a:ext cx="2963085" cy="251867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By press “SETUP” button until AP mode</a:t>
            </a:r>
          </a:p>
        </p:txBody>
      </p:sp>
      <p:sp>
        <p:nvSpPr>
          <p:cNvPr id="39" name="Right Arrow 38"/>
          <p:cNvSpPr/>
          <p:nvPr/>
        </p:nvSpPr>
        <p:spPr bwMode="auto">
          <a:xfrm>
            <a:off x="5155775" y="3711101"/>
            <a:ext cx="469093" cy="342969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63417" y="3148008"/>
            <a:ext cx="924807" cy="1893186"/>
            <a:chOff x="4211960" y="3115816"/>
            <a:chExt cx="924807" cy="1893186"/>
          </a:xfrm>
        </p:grpSpPr>
        <p:pic>
          <p:nvPicPr>
            <p:cNvPr id="37" name="Picture 2" descr="image00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158" y="3180202"/>
              <a:ext cx="863600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4211960" y="3115816"/>
              <a:ext cx="924807" cy="457200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200" dirty="0"/>
                <a:t>AP mode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66417" y="2989829"/>
            <a:ext cx="2650722" cy="3096344"/>
            <a:chOff x="2466417" y="2989829"/>
            <a:chExt cx="2650722" cy="3096344"/>
          </a:xfrm>
        </p:grpSpPr>
        <p:grpSp>
          <p:nvGrpSpPr>
            <p:cNvPr id="9" name="Group 8"/>
            <p:cNvGrpSpPr/>
            <p:nvPr/>
          </p:nvGrpSpPr>
          <p:grpSpPr>
            <a:xfrm>
              <a:off x="2573388" y="3051470"/>
              <a:ext cx="838200" cy="1319263"/>
              <a:chOff x="3104534" y="3180202"/>
              <a:chExt cx="838200" cy="1319263"/>
            </a:xfrm>
          </p:grpSpPr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862"/>
              <a:stretch/>
            </p:blipFill>
            <p:spPr bwMode="auto">
              <a:xfrm>
                <a:off x="3104534" y="3180202"/>
                <a:ext cx="838200" cy="1319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72894" y="3800829"/>
                <a:ext cx="422777" cy="422777"/>
              </a:xfrm>
              <a:prstGeom prst="rect">
                <a:avLst/>
              </a:prstGeom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3438520" y="3079808"/>
              <a:ext cx="1678619" cy="1326974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You might need to press “SETUP” button several time until AP mode </a:t>
              </a:r>
            </a:p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( 2 LED on), </a:t>
              </a:r>
            </a:p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because of  adapter keep retry connected to Cloud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11588" y="4856321"/>
              <a:ext cx="1637217" cy="1101814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And some time all 3 LED on happened, must press “RESET” and try to repress “SETUP “again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608859" y="4815278"/>
              <a:ext cx="981283" cy="1142857"/>
              <a:chOff x="5940152" y="4293096"/>
              <a:chExt cx="981283" cy="114285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720"/>
              <a:stretch/>
            </p:blipFill>
            <p:spPr bwMode="auto">
              <a:xfrm>
                <a:off x="5940152" y="4293096"/>
                <a:ext cx="733425" cy="1142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85579" y="5013176"/>
                <a:ext cx="422777" cy="422777"/>
              </a:xfrm>
              <a:prstGeom prst="rect">
                <a:avLst/>
              </a:prstGeom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5996628" y="4293096"/>
                <a:ext cx="924807" cy="457200"/>
              </a:xfrm>
              <a:prstGeom prst="rect">
                <a:avLst/>
              </a:prstGeom>
              <a:noFill/>
            </p:spPr>
            <p:txBody>
              <a:bodyPr wrap="squar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200" dirty="0"/>
                  <a:t>Special mode</a:t>
                </a:r>
              </a:p>
            </p:txBody>
          </p:sp>
        </p:grpSp>
        <p:sp>
          <p:nvSpPr>
            <p:cNvPr id="47" name="Right Arrow 46"/>
            <p:cNvSpPr/>
            <p:nvPr/>
          </p:nvSpPr>
          <p:spPr bwMode="auto">
            <a:xfrm rot="16200000" flipH="1" flipV="1">
              <a:off x="2662735" y="4413262"/>
              <a:ext cx="438968" cy="214410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ight Arrow 43"/>
            <p:cNvSpPr/>
            <p:nvPr/>
          </p:nvSpPr>
          <p:spPr bwMode="auto">
            <a:xfrm rot="16200000" flipV="1">
              <a:off x="2914394" y="4406201"/>
              <a:ext cx="469284" cy="230989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2466417" y="2989829"/>
              <a:ext cx="2582388" cy="3096344"/>
            </a:xfrm>
            <a:prstGeom prst="roundRect">
              <a:avLst>
                <a:gd name="adj" fmla="val 5695"/>
              </a:avLst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723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959070" y="4785573"/>
            <a:ext cx="2812760" cy="1243526"/>
            <a:chOff x="1467011" y="3620036"/>
            <a:chExt cx="2812760" cy="1243526"/>
          </a:xfrm>
        </p:grpSpPr>
        <p:grpSp>
          <p:nvGrpSpPr>
            <p:cNvPr id="46" name="Group 45"/>
            <p:cNvGrpSpPr/>
            <p:nvPr/>
          </p:nvGrpSpPr>
          <p:grpSpPr>
            <a:xfrm>
              <a:off x="1467011" y="3620036"/>
              <a:ext cx="2812760" cy="1243526"/>
              <a:chOff x="1467011" y="3620036"/>
              <a:chExt cx="2812760" cy="1243526"/>
            </a:xfrm>
          </p:grpSpPr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2050"/>
              <a:stretch/>
            </p:blipFill>
            <p:spPr bwMode="auto">
              <a:xfrm>
                <a:off x="1467011" y="3646092"/>
                <a:ext cx="805418" cy="1217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2300865" y="3620036"/>
                <a:ext cx="1978906" cy="1213840"/>
              </a:xfrm>
              <a:prstGeom prst="rect">
                <a:avLst/>
              </a:prstGeom>
              <a:noFill/>
            </p:spPr>
            <p:txBody>
              <a:bodyPr wrap="squar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200" dirty="0">
                    <a:solidFill>
                      <a:srgbClr val="FF0000"/>
                    </a:solidFill>
                  </a:rPr>
                  <a:t>*** if press until all 3 LED ON for long time  adapter will go to test mode then LED will not change the state to AP mode. This case press  RESET *** </a:t>
                </a:r>
              </a:p>
            </p:txBody>
          </p:sp>
        </p:grp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3570" y="4283938"/>
              <a:ext cx="422777" cy="422777"/>
            </a:xfrm>
            <a:prstGeom prst="rect">
              <a:avLst/>
            </a:prstGeom>
          </p:spPr>
        </p:pic>
      </p:grpSp>
      <p:sp>
        <p:nvSpPr>
          <p:cNvPr id="3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>
                <a:solidFill>
                  <a:srgbClr val="FF0000"/>
                </a:solidFill>
              </a:rPr>
              <a:t>Re-add</a:t>
            </a:r>
            <a:r>
              <a:rPr lang="en-US" b="1" kern="0" dirty="0"/>
              <a:t> AC </a:t>
            </a:r>
            <a:r>
              <a:rPr lang="en-US" b="1" kern="0" dirty="0">
                <a:solidFill>
                  <a:schemeClr val="accent1"/>
                </a:solidFill>
              </a:rPr>
              <a:t>: Correct method </a:t>
            </a:r>
            <a:endParaRPr 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291292" y="764704"/>
            <a:ext cx="5321493" cy="548247"/>
          </a:xfrm>
          <a:prstGeom prst="rect">
            <a:avLst/>
          </a:prstGeom>
          <a:solidFill>
            <a:srgbClr val="FF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TCTC recommendation re-add AC method</a:t>
            </a:r>
          </a:p>
        </p:txBody>
      </p:sp>
      <p:sp>
        <p:nvSpPr>
          <p:cNvPr id="2" name="Flowchart: Alternate Process 1"/>
          <p:cNvSpPr/>
          <p:nvPr/>
        </p:nvSpPr>
        <p:spPr bwMode="auto">
          <a:xfrm>
            <a:off x="4683912" y="1878279"/>
            <a:ext cx="1656184" cy="504056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Delete AC from mobile app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373068" y="1878279"/>
            <a:ext cx="362286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Factory reset + AP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271" y="2535920"/>
            <a:ext cx="1926641" cy="951541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By pressing “SETUP” button and hold for  5  seconds. </a:t>
            </a:r>
            <a:r>
              <a:rPr lang="en-US" sz="1200" dirty="0">
                <a:solidFill>
                  <a:srgbClr val="FF0000"/>
                </a:solidFill>
              </a:rPr>
              <a:t>Immediately  release  when  all 3 LED ON</a:t>
            </a:r>
          </a:p>
          <a:p>
            <a:pPr algn="l"/>
            <a:endParaRPr lang="en-US" sz="1200" dirty="0"/>
          </a:p>
        </p:txBody>
      </p:sp>
      <p:cxnSp>
        <p:nvCxnSpPr>
          <p:cNvPr id="10" name="Straight Arrow Connector 9"/>
          <p:cNvCxnSpPr>
            <a:stCxn id="7" idx="3"/>
            <a:endCxn id="2" idx="1"/>
          </p:cNvCxnSpPr>
          <p:nvPr/>
        </p:nvCxnSpPr>
        <p:spPr bwMode="auto">
          <a:xfrm>
            <a:off x="3995936" y="2122295"/>
            <a:ext cx="687976" cy="8012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Flowchart: Alternate Process 11"/>
          <p:cNvSpPr/>
          <p:nvPr/>
        </p:nvSpPr>
        <p:spPr bwMode="auto">
          <a:xfrm>
            <a:off x="6776779" y="1886291"/>
            <a:ext cx="115212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Add AC</a:t>
            </a:r>
          </a:p>
        </p:txBody>
      </p:sp>
      <p:cxnSp>
        <p:nvCxnSpPr>
          <p:cNvPr id="13" name="Straight Arrow Connector 12"/>
          <p:cNvCxnSpPr>
            <a:stCxn id="2" idx="3"/>
            <a:endCxn id="12" idx="1"/>
          </p:cNvCxnSpPr>
          <p:nvPr/>
        </p:nvCxnSpPr>
        <p:spPr bwMode="auto">
          <a:xfrm>
            <a:off x="6340096" y="2130307"/>
            <a:ext cx="436683" cy="0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884368" y="2487311"/>
            <a:ext cx="1080120" cy="915070"/>
          </a:xfrm>
          <a:prstGeom prst="rect">
            <a:avLst/>
          </a:prstGeom>
          <a:solidFill>
            <a:srgbClr val="00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600" dirty="0"/>
              <a:t>Add AC complete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552" y="1331477"/>
            <a:ext cx="6496842" cy="506540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When user re-add AC(wireless adapter) after 1</a:t>
            </a:r>
            <a:r>
              <a:rPr lang="en-US" sz="2000" baseline="30000" dirty="0"/>
              <a:t>st</a:t>
            </a:r>
            <a:r>
              <a:rPr lang="en-US" sz="2000" dirty="0"/>
              <a:t> paring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81"/>
          <a:stretch/>
        </p:blipFill>
        <p:spPr bwMode="auto">
          <a:xfrm>
            <a:off x="408492" y="3487461"/>
            <a:ext cx="838200" cy="12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81" y="4048342"/>
            <a:ext cx="422777" cy="422777"/>
          </a:xfrm>
          <a:prstGeom prst="rect">
            <a:avLst/>
          </a:prstGeom>
        </p:spPr>
      </p:pic>
      <p:sp>
        <p:nvSpPr>
          <p:cNvPr id="22" name="Right Arrow 21"/>
          <p:cNvSpPr/>
          <p:nvPr/>
        </p:nvSpPr>
        <p:spPr bwMode="auto">
          <a:xfrm>
            <a:off x="1826665" y="3640784"/>
            <a:ext cx="466477" cy="281617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648644" y="2589610"/>
            <a:ext cx="1795564" cy="2917465"/>
            <a:chOff x="899592" y="2766203"/>
            <a:chExt cx="1795564" cy="2917465"/>
          </a:xfrm>
        </p:grpSpPr>
        <p:pic>
          <p:nvPicPr>
            <p:cNvPr id="1028" name="Picture 4" descr="324311431145071378899179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766203"/>
              <a:ext cx="1640254" cy="291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2379" y="4365104"/>
              <a:ext cx="422777" cy="42277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330" y="5260891"/>
              <a:ext cx="422777" cy="422777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2361523" y="4576492"/>
              <a:ext cx="288032" cy="234282"/>
              <a:chOff x="5702356" y="3695461"/>
              <a:chExt cx="288032" cy="234282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1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575702" y="5444408"/>
              <a:ext cx="288032" cy="234282"/>
              <a:chOff x="5702356" y="3695461"/>
              <a:chExt cx="288032" cy="234282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2</a:t>
                </a:r>
              </a:p>
            </p:txBody>
          </p:sp>
        </p:grp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920" y="1772816"/>
            <a:ext cx="609653" cy="60965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74602" y="2487311"/>
            <a:ext cx="2125336" cy="635805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 all 3  LED will show for</a:t>
            </a:r>
          </a:p>
          <a:p>
            <a:pPr algn="l"/>
            <a:r>
              <a:rPr lang="en-US" sz="1200" dirty="0"/>
              <a:t>3 seconds, then automatic go to AP mode</a:t>
            </a:r>
          </a:p>
        </p:txBody>
      </p:sp>
      <p:pic>
        <p:nvPicPr>
          <p:cNvPr id="35" name="Picture 2" descr="image00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77"/>
          <a:stretch/>
        </p:blipFill>
        <p:spPr bwMode="auto">
          <a:xfrm>
            <a:off x="2772296" y="3220512"/>
            <a:ext cx="863600" cy="119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ight Arrow 36"/>
          <p:cNvSpPr/>
          <p:nvPr/>
        </p:nvSpPr>
        <p:spPr bwMode="auto">
          <a:xfrm rot="19309957">
            <a:off x="2334732" y="4527005"/>
            <a:ext cx="401315" cy="271540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123873" y="2450840"/>
            <a:ext cx="4016079" cy="3930488"/>
          </a:xfrm>
          <a:prstGeom prst="roundRect">
            <a:avLst>
              <a:gd name="adj" fmla="val 5695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1692" y="3225534"/>
            <a:ext cx="924807" cy="457200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AP mode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4438" y="4742220"/>
            <a:ext cx="1148973" cy="472401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100" dirty="0">
                <a:solidFill>
                  <a:srgbClr val="FF0000"/>
                </a:solidFill>
              </a:rPr>
              <a:t>Press SETUP too long time</a:t>
            </a:r>
          </a:p>
        </p:txBody>
      </p:sp>
    </p:spTree>
    <p:extLst>
      <p:ext uri="{BB962C8B-B14F-4D97-AF65-F5344CB8AC3E}">
        <p14:creationId xmlns:p14="http://schemas.microsoft.com/office/powerpoint/2010/main" val="202829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9414" y="3"/>
            <a:ext cx="8369300" cy="620713"/>
          </a:xfrm>
          <a:prstGeom prst="rect">
            <a:avLst/>
          </a:prstGeom>
        </p:spPr>
        <p:txBody>
          <a:bodyPr/>
          <a:lstStyle>
            <a:lvl1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algn="l" defTabSz="863507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457151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302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53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604" algn="l" defTabSz="863507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b="1" kern="0" dirty="0">
                <a:solidFill>
                  <a:srgbClr val="FF0000"/>
                </a:solidFill>
              </a:rPr>
              <a:t>Re-add</a:t>
            </a:r>
            <a:r>
              <a:rPr lang="en-US" b="1" kern="0" dirty="0"/>
              <a:t> AC </a:t>
            </a:r>
            <a:r>
              <a:rPr lang="en-US" b="1" kern="0" dirty="0">
                <a:solidFill>
                  <a:srgbClr val="FF0000"/>
                </a:solidFill>
              </a:rPr>
              <a:t>: Backup method </a:t>
            </a:r>
            <a:endParaRPr 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291292" y="764704"/>
            <a:ext cx="8152595" cy="548247"/>
          </a:xfrm>
          <a:prstGeom prst="rect">
            <a:avLst/>
          </a:prstGeom>
          <a:solidFill>
            <a:srgbClr val="FFFF00"/>
          </a:solidFill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Incase of Adapter already deleted from mobile app without any Factory reset first </a:t>
            </a:r>
          </a:p>
        </p:txBody>
      </p:sp>
      <p:sp>
        <p:nvSpPr>
          <p:cNvPr id="2" name="Flowchart: Alternate Process 1"/>
          <p:cNvSpPr/>
          <p:nvPr/>
        </p:nvSpPr>
        <p:spPr bwMode="auto">
          <a:xfrm>
            <a:off x="100812" y="1804621"/>
            <a:ext cx="1550634" cy="602225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Delete AC from mobile app</a:t>
            </a:r>
          </a:p>
        </p:txBody>
      </p:sp>
      <p:cxnSp>
        <p:nvCxnSpPr>
          <p:cNvPr id="10" name="Straight Arrow Connector 9"/>
          <p:cNvCxnSpPr>
            <a:stCxn id="38" idx="3"/>
            <a:endCxn id="7" idx="1"/>
          </p:cNvCxnSpPr>
          <p:nvPr/>
        </p:nvCxnSpPr>
        <p:spPr bwMode="auto">
          <a:xfrm flipV="1">
            <a:off x="4496252" y="2098870"/>
            <a:ext cx="344086" cy="5245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Flowchart: Alternate Process 11"/>
          <p:cNvSpPr/>
          <p:nvPr/>
        </p:nvSpPr>
        <p:spPr bwMode="auto">
          <a:xfrm>
            <a:off x="7991872" y="1108900"/>
            <a:ext cx="115212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Add AC</a:t>
            </a:r>
          </a:p>
        </p:txBody>
      </p:sp>
      <p:cxnSp>
        <p:nvCxnSpPr>
          <p:cNvPr id="13" name="Straight Arrow Connector 12"/>
          <p:cNvCxnSpPr>
            <a:stCxn id="7" idx="3"/>
            <a:endCxn id="12" idx="2"/>
          </p:cNvCxnSpPr>
          <p:nvPr/>
        </p:nvCxnSpPr>
        <p:spPr bwMode="auto">
          <a:xfrm flipV="1">
            <a:off x="8567936" y="1596932"/>
            <a:ext cx="0" cy="501938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39552" y="1331477"/>
            <a:ext cx="6496842" cy="506540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2000" dirty="0"/>
              <a:t>When user re-add AC(wireless adapter) after 1</a:t>
            </a:r>
            <a:r>
              <a:rPr lang="en-US" sz="2000" baseline="30000" dirty="0"/>
              <a:t>st</a:t>
            </a:r>
            <a:r>
              <a:rPr lang="en-US" sz="2000" dirty="0"/>
              <a:t> paring</a:t>
            </a: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4840338" y="1854854"/>
            <a:ext cx="3727598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Factory reset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07504" y="2700779"/>
            <a:ext cx="1584175" cy="2536958"/>
            <a:chOff x="899592" y="2766203"/>
            <a:chExt cx="1795564" cy="2917465"/>
          </a:xfrm>
        </p:grpSpPr>
        <p:pic>
          <p:nvPicPr>
            <p:cNvPr id="1028" name="Picture 4" descr="324311431145071378899179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2766203"/>
              <a:ext cx="1640254" cy="291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2379" y="4365104"/>
              <a:ext cx="422777" cy="42277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330" y="5260891"/>
              <a:ext cx="422777" cy="422777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2361523" y="4576492"/>
              <a:ext cx="288032" cy="234282"/>
              <a:chOff x="5702356" y="3695461"/>
              <a:chExt cx="288032" cy="234282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1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575702" y="5444408"/>
              <a:ext cx="288032" cy="234282"/>
              <a:chOff x="5702356" y="3695461"/>
              <a:chExt cx="288032" cy="234282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5745900" y="3695461"/>
                <a:ext cx="219471" cy="23428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702356" y="3703498"/>
                <a:ext cx="288032" cy="226245"/>
              </a:xfrm>
              <a:prstGeom prst="rect">
                <a:avLst/>
              </a:prstGeom>
              <a:noFill/>
            </p:spPr>
            <p:txBody>
              <a:bodyPr wrap="non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400" b="1" dirty="0"/>
                  <a:t>2</a:t>
                </a:r>
              </a:p>
            </p:txBody>
          </p:sp>
        </p:grp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47" y="501824"/>
            <a:ext cx="609653" cy="609653"/>
          </a:xfrm>
          <a:prstGeom prst="rect">
            <a:avLst/>
          </a:prstGeom>
        </p:spPr>
      </p:pic>
      <p:sp>
        <p:nvSpPr>
          <p:cNvPr id="38" name="Flowchart: Alternate Process 37"/>
          <p:cNvSpPr/>
          <p:nvPr/>
        </p:nvSpPr>
        <p:spPr bwMode="auto">
          <a:xfrm>
            <a:off x="1945841" y="1860099"/>
            <a:ext cx="2550411" cy="488032"/>
          </a:xfrm>
          <a:prstGeom prst="flowChartAlternateProcess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AP mode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74618" y="2325311"/>
            <a:ext cx="1777549" cy="457200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By press “SETUP” button until AP mode</a:t>
            </a:r>
          </a:p>
        </p:txBody>
      </p:sp>
      <p:cxnSp>
        <p:nvCxnSpPr>
          <p:cNvPr id="48" name="Straight Arrow Connector 47"/>
          <p:cNvCxnSpPr>
            <a:stCxn id="2" idx="3"/>
            <a:endCxn id="38" idx="1"/>
          </p:cNvCxnSpPr>
          <p:nvPr/>
        </p:nvCxnSpPr>
        <p:spPr bwMode="auto">
          <a:xfrm flipV="1">
            <a:off x="1651446" y="2104115"/>
            <a:ext cx="294395" cy="1619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07" name="Group 106"/>
          <p:cNvGrpSpPr/>
          <p:nvPr/>
        </p:nvGrpSpPr>
        <p:grpSpPr>
          <a:xfrm>
            <a:off x="1680576" y="2692358"/>
            <a:ext cx="2963432" cy="3544954"/>
            <a:chOff x="1680576" y="2692358"/>
            <a:chExt cx="2963432" cy="3544954"/>
          </a:xfrm>
        </p:grpSpPr>
        <p:grpSp>
          <p:nvGrpSpPr>
            <p:cNvPr id="65" name="Group 64"/>
            <p:cNvGrpSpPr/>
            <p:nvPr/>
          </p:nvGrpSpPr>
          <p:grpSpPr>
            <a:xfrm>
              <a:off x="1725051" y="2910515"/>
              <a:ext cx="838200" cy="1319263"/>
              <a:chOff x="3042038" y="3066346"/>
              <a:chExt cx="838200" cy="1319263"/>
            </a:xfrm>
          </p:grpSpPr>
          <p:pic>
            <p:nvPicPr>
              <p:cNvPr id="80" name="Picture 3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862"/>
              <a:stretch/>
            </p:blipFill>
            <p:spPr bwMode="auto">
              <a:xfrm>
                <a:off x="3042038" y="3066346"/>
                <a:ext cx="838200" cy="1319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1948" y="3696082"/>
                <a:ext cx="422777" cy="422777"/>
              </a:xfrm>
              <a:prstGeom prst="rect">
                <a:avLst/>
              </a:prstGeom>
            </p:spPr>
          </p:pic>
        </p:grpSp>
        <p:sp>
          <p:nvSpPr>
            <p:cNvPr id="66" name="TextBox 65"/>
            <p:cNvSpPr txBox="1"/>
            <p:nvPr/>
          </p:nvSpPr>
          <p:spPr>
            <a:xfrm>
              <a:off x="2485253" y="2692358"/>
              <a:ext cx="1393017" cy="1850312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You might need to press “SETUP” button several time until AP mode </a:t>
              </a:r>
            </a:p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( 2 LED on), </a:t>
              </a:r>
            </a:p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because of  adapter keep retry connected to Cloud 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99108" y="4804950"/>
              <a:ext cx="1389346" cy="1101814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100" dirty="0">
                  <a:solidFill>
                    <a:srgbClr val="FF0000"/>
                  </a:solidFill>
                </a:rPr>
                <a:t>And some time all 3 LED on happened, must press “RESET” and try to repress “SETUP “again</a:t>
              </a: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691680" y="4788179"/>
              <a:ext cx="924807" cy="1142857"/>
              <a:chOff x="5808814" y="4293096"/>
              <a:chExt cx="924807" cy="1142857"/>
            </a:xfrm>
          </p:grpSpPr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720"/>
              <a:stretch/>
            </p:blipFill>
            <p:spPr bwMode="auto">
              <a:xfrm>
                <a:off x="5842491" y="4293096"/>
                <a:ext cx="733425" cy="1142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7918" y="5013176"/>
                <a:ext cx="422777" cy="422777"/>
              </a:xfrm>
              <a:prstGeom prst="rect">
                <a:avLst/>
              </a:prstGeom>
            </p:spPr>
          </p:pic>
          <p:sp>
            <p:nvSpPr>
              <p:cNvPr id="79" name="TextBox 78"/>
              <p:cNvSpPr txBox="1"/>
              <p:nvPr/>
            </p:nvSpPr>
            <p:spPr>
              <a:xfrm>
                <a:off x="5808814" y="4293096"/>
                <a:ext cx="924807" cy="457200"/>
              </a:xfrm>
              <a:prstGeom prst="rect">
                <a:avLst/>
              </a:prstGeom>
              <a:noFill/>
            </p:spPr>
            <p:txBody>
              <a:bodyPr wrap="squar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200" dirty="0"/>
                  <a:t>Special mode</a:t>
                </a:r>
              </a:p>
            </p:txBody>
          </p:sp>
        </p:grpSp>
        <p:sp>
          <p:nvSpPr>
            <p:cNvPr id="74" name="Right Arrow 73"/>
            <p:cNvSpPr/>
            <p:nvPr/>
          </p:nvSpPr>
          <p:spPr bwMode="auto">
            <a:xfrm rot="16200000" flipH="1" flipV="1">
              <a:off x="1876894" y="4386163"/>
              <a:ext cx="438968" cy="214410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5" name="Right Arrow 74"/>
            <p:cNvSpPr/>
            <p:nvPr/>
          </p:nvSpPr>
          <p:spPr bwMode="auto">
            <a:xfrm rot="16200000" flipV="1">
              <a:off x="2128553" y="4379102"/>
              <a:ext cx="469284" cy="230989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 bwMode="auto">
            <a:xfrm>
              <a:off x="1680576" y="2782511"/>
              <a:ext cx="2963432" cy="3454801"/>
            </a:xfrm>
            <a:prstGeom prst="roundRect">
              <a:avLst>
                <a:gd name="adj" fmla="val 5695"/>
              </a:avLst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39041" y="2949772"/>
            <a:ext cx="813356" cy="1592898"/>
            <a:chOff x="3841822" y="3775062"/>
            <a:chExt cx="1060739" cy="1855313"/>
          </a:xfrm>
        </p:grpSpPr>
        <p:pic>
          <p:nvPicPr>
            <p:cNvPr id="83" name="Picture 2" descr="image00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253" y="3801575"/>
              <a:ext cx="863601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3841822" y="3775062"/>
              <a:ext cx="1060739" cy="457200"/>
            </a:xfrm>
            <a:prstGeom prst="rect">
              <a:avLst/>
            </a:prstGeom>
            <a:noFill/>
          </p:spPr>
          <p:txBody>
            <a:bodyPr wrap="square" lIns="108000" tIns="36000" rIns="108000" bIns="36000" rtlCol="0" anchor="ctr" anchorCtr="0">
              <a:noAutofit/>
            </a:bodyPr>
            <a:lstStyle/>
            <a:p>
              <a:pPr algn="l"/>
              <a:r>
                <a:rPr lang="en-US" sz="1050" dirty="0"/>
                <a:t>AP mode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33544" y="4755621"/>
            <a:ext cx="2812760" cy="1243526"/>
            <a:chOff x="1467011" y="3620036"/>
            <a:chExt cx="2812760" cy="1243526"/>
          </a:xfrm>
        </p:grpSpPr>
        <p:grpSp>
          <p:nvGrpSpPr>
            <p:cNvPr id="86" name="Group 85"/>
            <p:cNvGrpSpPr/>
            <p:nvPr/>
          </p:nvGrpSpPr>
          <p:grpSpPr>
            <a:xfrm>
              <a:off x="1467011" y="3620036"/>
              <a:ext cx="2812760" cy="1243526"/>
              <a:chOff x="1467011" y="3620036"/>
              <a:chExt cx="2812760" cy="1243526"/>
            </a:xfrm>
          </p:grpSpPr>
          <p:pic>
            <p:nvPicPr>
              <p:cNvPr id="88" name="Picture 2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2050"/>
              <a:stretch/>
            </p:blipFill>
            <p:spPr bwMode="auto">
              <a:xfrm>
                <a:off x="1467011" y="3646092"/>
                <a:ext cx="805418" cy="1217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9" name="TextBox 88"/>
              <p:cNvSpPr txBox="1"/>
              <p:nvPr/>
            </p:nvSpPr>
            <p:spPr>
              <a:xfrm>
                <a:off x="2300865" y="3620036"/>
                <a:ext cx="1978906" cy="1213840"/>
              </a:xfrm>
              <a:prstGeom prst="rect">
                <a:avLst/>
              </a:prstGeom>
              <a:noFill/>
            </p:spPr>
            <p:txBody>
              <a:bodyPr wrap="square" lIns="108000" tIns="36000" rIns="108000" bIns="36000" rtlCol="0" anchor="ctr" anchorCtr="0">
                <a:noAutofit/>
              </a:bodyPr>
              <a:lstStyle/>
              <a:p>
                <a:pPr algn="l"/>
                <a:r>
                  <a:rPr lang="en-US" sz="1200" dirty="0">
                    <a:solidFill>
                      <a:srgbClr val="FF0000"/>
                    </a:solidFill>
                  </a:rPr>
                  <a:t>*** if press until all 3 LED ON for long time  adapter will go to test mode then LED will not change the state to AP mode. This case press  RESET *** </a:t>
                </a:r>
              </a:p>
            </p:txBody>
          </p:sp>
        </p:grpSp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3570" y="4283938"/>
              <a:ext cx="422777" cy="422777"/>
            </a:xfrm>
            <a:prstGeom prst="rect">
              <a:avLst/>
            </a:prstGeom>
          </p:spPr>
        </p:pic>
      </p:grpSp>
      <p:sp>
        <p:nvSpPr>
          <p:cNvPr id="90" name="TextBox 89"/>
          <p:cNvSpPr txBox="1"/>
          <p:nvPr/>
        </p:nvSpPr>
        <p:spPr>
          <a:xfrm>
            <a:off x="4779745" y="2505968"/>
            <a:ext cx="1926641" cy="951541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By pressing “SETUP” button and hold for  5  seconds. </a:t>
            </a:r>
            <a:r>
              <a:rPr lang="en-US" sz="1200" dirty="0">
                <a:solidFill>
                  <a:srgbClr val="FF0000"/>
                </a:solidFill>
              </a:rPr>
              <a:t>Immediately  release  when  all 3 LED ON</a:t>
            </a:r>
          </a:p>
          <a:p>
            <a:pPr algn="l"/>
            <a:endParaRPr lang="en-US" sz="1200" dirty="0"/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81"/>
          <a:stretch/>
        </p:blipFill>
        <p:spPr bwMode="auto">
          <a:xfrm>
            <a:off x="4982966" y="3457509"/>
            <a:ext cx="838200" cy="12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55" y="4018390"/>
            <a:ext cx="422777" cy="422777"/>
          </a:xfrm>
          <a:prstGeom prst="rect">
            <a:avLst/>
          </a:prstGeom>
        </p:spPr>
      </p:pic>
      <p:sp>
        <p:nvSpPr>
          <p:cNvPr id="93" name="Right Arrow 92"/>
          <p:cNvSpPr/>
          <p:nvPr/>
        </p:nvSpPr>
        <p:spPr bwMode="auto">
          <a:xfrm>
            <a:off x="6401139" y="3610832"/>
            <a:ext cx="466477" cy="281617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749076" y="2457359"/>
            <a:ext cx="2125336" cy="635805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 all 3  LED will show for</a:t>
            </a:r>
          </a:p>
          <a:p>
            <a:pPr algn="l"/>
            <a:r>
              <a:rPr lang="en-US" sz="1200" dirty="0"/>
              <a:t>3 seconds, then automatic go to AP mode</a:t>
            </a:r>
          </a:p>
        </p:txBody>
      </p:sp>
      <p:pic>
        <p:nvPicPr>
          <p:cNvPr id="95" name="Picture 2" descr="image00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77"/>
          <a:stretch/>
        </p:blipFill>
        <p:spPr bwMode="auto">
          <a:xfrm>
            <a:off x="7346770" y="3190560"/>
            <a:ext cx="863600" cy="119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ight Arrow 95"/>
          <p:cNvSpPr/>
          <p:nvPr/>
        </p:nvSpPr>
        <p:spPr bwMode="auto">
          <a:xfrm rot="19309957">
            <a:off x="6909206" y="4497053"/>
            <a:ext cx="401315" cy="271540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787362" y="2408009"/>
            <a:ext cx="3927064" cy="3829303"/>
          </a:xfrm>
          <a:prstGeom prst="roundRect">
            <a:avLst>
              <a:gd name="adj" fmla="val 5695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16166" y="3195582"/>
            <a:ext cx="924807" cy="457200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200" dirty="0"/>
              <a:t>AP mode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18912" y="4712268"/>
            <a:ext cx="1148973" cy="472401"/>
          </a:xfrm>
          <a:prstGeom prst="rect">
            <a:avLst/>
          </a:prstGeom>
          <a:noFill/>
        </p:spPr>
        <p:txBody>
          <a:bodyPr wrap="square" lIns="108000" tIns="36000" rIns="108000" bIns="36000" rtlCol="0" anchor="ctr" anchorCtr="0">
            <a:noAutofit/>
          </a:bodyPr>
          <a:lstStyle/>
          <a:p>
            <a:pPr algn="l"/>
            <a:r>
              <a:rPr lang="en-US" sz="1100" dirty="0">
                <a:solidFill>
                  <a:srgbClr val="FF0000"/>
                </a:solidFill>
              </a:rPr>
              <a:t>Press SETUP too long time</a:t>
            </a:r>
          </a:p>
        </p:txBody>
      </p:sp>
    </p:spTree>
    <p:extLst>
      <p:ext uri="{BB962C8B-B14F-4D97-AF65-F5344CB8AC3E}">
        <p14:creationId xmlns:p14="http://schemas.microsoft.com/office/powerpoint/2010/main" val="2631665290"/>
      </p:ext>
    </p:extLst>
  </p:cSld>
  <p:clrMapOvr>
    <a:masterClrMapping/>
  </p:clrMapOvr>
</p:sld>
</file>

<file path=ppt/theme/theme1.xml><?xml version="1.0" encoding="utf-8"?>
<a:theme xmlns:a="http://schemas.openxmlformats.org/drawingml/2006/main" name="Toshiba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shiba PowerPoint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  <a:txDef>
      <a:spPr>
        <a:noFill/>
      </a:spPr>
      <a:bodyPr wrap="none" lIns="108000" tIns="36000" rIns="108000" bIns="36000" anchor="ctr" anchorCtr="0">
        <a:noAutofit/>
      </a:bodyPr>
      <a:lstStyle>
        <a:defPPr algn="l">
          <a:defRPr sz="1400" dirty="0" smtClean="0"/>
        </a:defPPr>
      </a:lstStyle>
    </a:txDef>
  </a:objectDefaults>
  <a:extraClrSchemeLst>
    <a:extraClrScheme>
      <a:clrScheme name="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x4e2d__x5206__x985e_ xmlns="bdae2bbf-0653-44a1-a78f-b746e2bcd07a">06-テンプレート</_x4e2d__x5206__x985e_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FD177805FCC404CB6956D26DDD0D60B" ma:contentTypeVersion="2" ma:contentTypeDescription="新しいドキュメントを作成します。" ma:contentTypeScope="" ma:versionID="9df769116de4d29c4860d732515c34f5">
  <xsd:schema xmlns:xsd="http://www.w3.org/2001/XMLSchema" xmlns:p="http://schemas.microsoft.com/office/2006/metadata/properties" xmlns:ns2="bdae2bbf-0653-44a1-a78f-b746e2bcd07a" targetNamespace="http://schemas.microsoft.com/office/2006/metadata/properties" ma:root="true" ma:fieldsID="5b0b80462dd7244e471617be92e46347" ns2:_="">
    <xsd:import namespace="bdae2bbf-0653-44a1-a78f-b746e2bcd07a"/>
    <xsd:element name="properties">
      <xsd:complexType>
        <xsd:sequence>
          <xsd:element name="documentManagement">
            <xsd:complexType>
              <xsd:all>
                <xsd:element ref="ns2:_x4e2d__x5206__x985e_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dae2bbf-0653-44a1-a78f-b746e2bcd07a" elementFormDefault="qualified">
    <xsd:import namespace="http://schemas.microsoft.com/office/2006/documentManagement/types"/>
    <xsd:element name="_x4e2d__x5206__x985e_" ma:index="8" ma:displayName="大分類" ma:default="01-座席表" ma:format="Dropdown" ma:internalName="_x4e2d__x5206__x985e_">
      <xsd:simpleType>
        <xsd:restriction base="dms:Choice">
          <xsd:enumeration value="01-座席表"/>
          <xsd:enumeration value="02-年間休日表"/>
          <xsd:enumeration value="03-電話帳"/>
          <xsd:enumeration value="04-組織表"/>
          <xsd:enumeration value="05-コード表"/>
          <xsd:enumeration value="06-テンプレート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4D86858-E194-4617-A030-5D4DCDDD1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477B0-3481-4683-BEBB-D9D2376E0273}">
  <ds:schemaRefs>
    <ds:schemaRef ds:uri="http://schemas.openxmlformats.org/package/2006/metadata/core-properties"/>
    <ds:schemaRef ds:uri="bdae2bbf-0653-44a1-a78f-b746e2bcd07a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5773107-01DB-471F-92E9-7660914AEC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ae2bbf-0653-44a1-a78f-b746e2bcd07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Toshiba PowerPoint</Template>
  <TotalTime>0</TotalTime>
  <Words>686</Words>
  <Application>Microsoft Office PowerPoint</Application>
  <PresentationFormat>Bildschirmpräsentation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HGP創英角ｺﾞｼｯｸUB</vt:lpstr>
      <vt:lpstr>Meiryo UI</vt:lpstr>
      <vt:lpstr>Arial</vt:lpstr>
      <vt:lpstr>Helvetica</vt:lpstr>
      <vt:lpstr>Segoe UI</vt:lpstr>
      <vt:lpstr>Tahoma</vt:lpstr>
      <vt:lpstr>Wingdings</vt:lpstr>
      <vt:lpstr>Toshiba PowerPoint</vt:lpstr>
      <vt:lpstr>WIRELESS INTERFACE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（株）東芝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Powerpoint_template</dc:title>
  <dc:creator>TCAS</dc:creator>
  <cp:lastModifiedBy>Markus Pichler</cp:lastModifiedBy>
  <cp:revision>520</cp:revision>
  <cp:lastPrinted>2018-06-27T03:48:51Z</cp:lastPrinted>
  <dcterms:created xsi:type="dcterms:W3CDTF">2002-05-15T02:14:01Z</dcterms:created>
  <dcterms:modified xsi:type="dcterms:W3CDTF">2019-01-18T08:38:33Z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0x0101008FD177805FCC404CB6956D26DDD0D60B</vt:lpwstr>
  </property>
</Properties>
</file>